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8"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5" d="100"/>
          <a:sy n="45" d="100"/>
        </p:scale>
        <p:origin x="2092" y="-76"/>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e3a6309cc6_3_32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e3a6309cc6_3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2" name="Google Shape;262;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3" name="Google Shape;263;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pic>
        <p:nvPicPr>
          <p:cNvPr id="11" name="Picture Placeholder 10" descr="A screenshot of a computer&#10;&#10;AI-generated content may be incorrect.">
            <a:extLst>
              <a:ext uri="{FF2B5EF4-FFF2-40B4-BE49-F238E27FC236}">
                <a16:creationId xmlns:a16="http://schemas.microsoft.com/office/drawing/2014/main" id="{92A7121E-D8B1-E106-AE77-AD386DE26258}"/>
              </a:ext>
            </a:extLst>
          </p:cNvPr>
          <p:cNvPicPr>
            <a:picLocks noGrp="1" noChangeAspect="1"/>
          </p:cNvPicPr>
          <p:nvPr>
            <p:ph type="pic" idx="2"/>
          </p:nvPr>
        </p:nvPicPr>
        <p:blipFill>
          <a:blip r:embed="rId3"/>
          <a:srcRect t="9462" b="9462"/>
          <a:stretch>
            <a:fillRect/>
          </a:stretch>
        </p:blipFill>
        <p:spPr>
          <a:xfrm>
            <a:off x="3552825" y="1473200"/>
            <a:ext cx="3035300" cy="2495550"/>
          </a:xfrm>
          <a:prstGeom prst="rect">
            <a:avLst/>
          </a:prstGeom>
        </p:spPr>
      </p:pic>
      <p:pic>
        <p:nvPicPr>
          <p:cNvPr id="13" name="Picture Placeholder 12" descr="A screenshot of a computer&#10;&#10;AI-generated content may be incorrect.">
            <a:extLst>
              <a:ext uri="{FF2B5EF4-FFF2-40B4-BE49-F238E27FC236}">
                <a16:creationId xmlns:a16="http://schemas.microsoft.com/office/drawing/2014/main" id="{327D9864-26CD-A858-F358-C574270A89C0}"/>
              </a:ext>
            </a:extLst>
          </p:cNvPr>
          <p:cNvPicPr>
            <a:picLocks noGrp="1" noChangeAspect="1"/>
          </p:cNvPicPr>
          <p:nvPr>
            <p:ph type="pic" idx="3"/>
          </p:nvPr>
        </p:nvPicPr>
        <p:blipFill>
          <a:blip r:embed="rId4"/>
          <a:srcRect t="9120" b="9120"/>
          <a:stretch>
            <a:fillRect/>
          </a:stretch>
        </p:blipFill>
        <p:spPr>
          <a:xfrm>
            <a:off x="4054475" y="4659313"/>
            <a:ext cx="3035300" cy="2495550"/>
          </a:xfrm>
          <a:prstGeom prst="rect">
            <a:avLst/>
          </a:prstGeom>
        </p:spPr>
      </p:pic>
      <p:sp>
        <p:nvSpPr>
          <p:cNvPr id="433" name="Google Shape;433;p18"/>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434" name="Google Shape;434;p18"/>
          <p:cNvSpPr txBox="1"/>
          <p:nvPr/>
        </p:nvSpPr>
        <p:spPr>
          <a:xfrm>
            <a:off x="3552100" y="4052775"/>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grpSp>
        <p:nvGrpSpPr>
          <p:cNvPr id="435" name="Google Shape;435;p18"/>
          <p:cNvGrpSpPr/>
          <p:nvPr/>
        </p:nvGrpSpPr>
        <p:grpSpPr>
          <a:xfrm>
            <a:off x="176650" y="131675"/>
            <a:ext cx="5190000" cy="771300"/>
            <a:chOff x="188700" y="665125"/>
            <a:chExt cx="5190000" cy="771300"/>
          </a:xfrm>
        </p:grpSpPr>
        <p:sp>
          <p:nvSpPr>
            <p:cNvPr id="436" name="Google Shape;436;p18"/>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sz="1600" b="1">
                  <a:latin typeface="Google Sans SemiBold"/>
                  <a:ea typeface="Google Sans SemiBold"/>
                  <a:cs typeface="Google Sans SemiBold"/>
                  <a:sym typeface="Google Sans SemiBold"/>
                </a:rPr>
                <a:t>Title</a:t>
              </a:r>
              <a:endParaRPr sz="1900">
                <a:solidFill>
                  <a:srgbClr val="000000"/>
                </a:solidFill>
                <a:latin typeface="Google Sans SemiBold"/>
                <a:ea typeface="Google Sans SemiBold"/>
                <a:cs typeface="Google Sans SemiBold"/>
                <a:sym typeface="Google Sans SemiBold"/>
              </a:endParaRPr>
            </a:p>
          </p:txBody>
        </p:sp>
        <p:sp>
          <p:nvSpPr>
            <p:cNvPr id="437" name="Google Shape;437;p18"/>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a:latin typeface="Roboto"/>
                  <a:ea typeface="Roboto"/>
                  <a:cs typeface="Roboto"/>
                  <a:sym typeface="Roboto"/>
                </a:rPr>
                <a:t>Subtitle</a:t>
              </a:r>
              <a:endParaRPr>
                <a:solidFill>
                  <a:srgbClr val="000000"/>
                </a:solidFill>
                <a:latin typeface="Roboto"/>
                <a:ea typeface="Roboto"/>
                <a:cs typeface="Roboto"/>
                <a:sym typeface="Roboto"/>
              </a:endParaRPr>
            </a:p>
          </p:txBody>
        </p:sp>
      </p:grpSp>
      <p:sp>
        <p:nvSpPr>
          <p:cNvPr id="3" name="TextBox 2">
            <a:extLst>
              <a:ext uri="{FF2B5EF4-FFF2-40B4-BE49-F238E27FC236}">
                <a16:creationId xmlns:a16="http://schemas.microsoft.com/office/drawing/2014/main" id="{06F38490-743D-DD09-ABA3-D9917AAD9245}"/>
              </a:ext>
            </a:extLst>
          </p:cNvPr>
          <p:cNvSpPr txBox="1"/>
          <p:nvPr/>
        </p:nvSpPr>
        <p:spPr>
          <a:xfrm>
            <a:off x="176650" y="1225150"/>
            <a:ext cx="3035400" cy="1631216"/>
          </a:xfrm>
          <a:prstGeom prst="rect">
            <a:avLst/>
          </a:prstGeom>
          <a:noFill/>
        </p:spPr>
        <p:txBody>
          <a:bodyPr wrap="square">
            <a:spAutoFit/>
          </a:bodyPr>
          <a:lstStyle/>
          <a:p>
            <a:r>
              <a:rPr lang="en-US" sz="1000" dirty="0"/>
              <a:t>The primary goal was to explore if machine learning could identify factors associated with generous tipping (defined as &gt;=20%) among NYC taxi riders using the provided 2017 TLC dataset. However, a major challenge identified early on was the significant data limitation: reliable tip information was only available for credit card transactions, meaning any model built would inherently be biased and unable to represent tipping behavior for customers paying with cash.</a:t>
            </a:r>
            <a:endParaRPr lang="en-MY" sz="1000" dirty="0"/>
          </a:p>
        </p:txBody>
      </p:sp>
      <p:sp>
        <p:nvSpPr>
          <p:cNvPr id="5" name="TextBox 4">
            <a:extLst>
              <a:ext uri="{FF2B5EF4-FFF2-40B4-BE49-F238E27FC236}">
                <a16:creationId xmlns:a16="http://schemas.microsoft.com/office/drawing/2014/main" id="{8E858504-B6B5-7842-5F14-0C7F4907C6C6}"/>
              </a:ext>
            </a:extLst>
          </p:cNvPr>
          <p:cNvSpPr txBox="1"/>
          <p:nvPr/>
        </p:nvSpPr>
        <p:spPr>
          <a:xfrm>
            <a:off x="239819" y="3178541"/>
            <a:ext cx="2520314" cy="2092881"/>
          </a:xfrm>
          <a:prstGeom prst="rect">
            <a:avLst/>
          </a:prstGeom>
          <a:noFill/>
        </p:spPr>
        <p:txBody>
          <a:bodyPr wrap="square">
            <a:spAutoFit/>
          </a:bodyPr>
          <a:lstStyle/>
          <a:p>
            <a:r>
              <a:rPr lang="en-US" sz="1000" dirty="0"/>
              <a:t>To address the objective within the data constraints, we filtered the dataset for credit card payments only, engineered relevant features (including time-based categories like day/month/time-of-day, tip percentage, and the binary 'generous' target variable), and removed features prone to data leakage. We then built and tuned two classification models, Random Forest and </a:t>
            </a:r>
            <a:r>
              <a:rPr lang="en-US" sz="1000" dirty="0" err="1"/>
              <a:t>XGBoost</a:t>
            </a:r>
            <a:r>
              <a:rPr lang="en-US" sz="1000" dirty="0"/>
              <a:t>, using 5-fold cross-validation with </a:t>
            </a:r>
            <a:r>
              <a:rPr lang="en-US" sz="1000" dirty="0" err="1"/>
              <a:t>GridSearchCV</a:t>
            </a:r>
            <a:r>
              <a:rPr lang="en-US" sz="1000" dirty="0"/>
              <a:t>, optimizing primarily for the F1-score to balance precision and recall.</a:t>
            </a:r>
            <a:endParaRPr lang="en-MY" sz="1000" dirty="0"/>
          </a:p>
        </p:txBody>
      </p:sp>
      <p:sp>
        <p:nvSpPr>
          <p:cNvPr id="7" name="TextBox 6">
            <a:extLst>
              <a:ext uri="{FF2B5EF4-FFF2-40B4-BE49-F238E27FC236}">
                <a16:creationId xmlns:a16="http://schemas.microsoft.com/office/drawing/2014/main" id="{CD48603B-4026-CFB5-B0D9-DB8376AFA089}"/>
              </a:ext>
            </a:extLst>
          </p:cNvPr>
          <p:cNvSpPr txBox="1"/>
          <p:nvPr/>
        </p:nvSpPr>
        <p:spPr>
          <a:xfrm>
            <a:off x="116416" y="5680122"/>
            <a:ext cx="3035400" cy="1754326"/>
          </a:xfrm>
          <a:prstGeom prst="rect">
            <a:avLst/>
          </a:prstGeom>
          <a:noFill/>
        </p:spPr>
        <p:txBody>
          <a:bodyPr wrap="square">
            <a:spAutoFit/>
          </a:bodyPr>
          <a:lstStyle/>
          <a:p>
            <a:r>
              <a:rPr lang="en-US" sz="900" dirty="0"/>
              <a:t>Both models demonstrated a reasonable ability to learn patterns from the credit card tip data, achieving F1-scores around 0.70-0.72 on the test set, with Random Forest performing slightly better [cite: Nuts 18.png, Nuts 20.png]. This demonstrates the technical feasibility of applying these models. However, the most significant impact is understanding the model's limitations: due to the fundamental bias of the input data, the model's predictions cannot be reliably generalized to the entire rider population (including cash tippers) and should not be used for operational deployment that affects customers or drivers.</a:t>
            </a:r>
            <a:endParaRPr lang="en-MY" sz="900" dirty="0"/>
          </a:p>
        </p:txBody>
      </p:sp>
      <p:sp>
        <p:nvSpPr>
          <p:cNvPr id="9" name="TextBox 8">
            <a:extLst>
              <a:ext uri="{FF2B5EF4-FFF2-40B4-BE49-F238E27FC236}">
                <a16:creationId xmlns:a16="http://schemas.microsoft.com/office/drawing/2014/main" id="{6A63F7FB-083C-D430-A809-CA13001ECF81}"/>
              </a:ext>
            </a:extLst>
          </p:cNvPr>
          <p:cNvSpPr txBox="1"/>
          <p:nvPr/>
        </p:nvSpPr>
        <p:spPr>
          <a:xfrm>
            <a:off x="309132" y="7858012"/>
            <a:ext cx="6498067" cy="1938992"/>
          </a:xfrm>
          <a:prstGeom prst="rect">
            <a:avLst/>
          </a:prstGeom>
          <a:noFill/>
        </p:spPr>
        <p:txBody>
          <a:bodyPr wrap="square">
            <a:spAutoFit/>
          </a:bodyPr>
          <a:lstStyle/>
          <a:p>
            <a:r>
              <a:rPr lang="en-US" sz="1200" dirty="0"/>
              <a:t>Key insights include: </a:t>
            </a:r>
          </a:p>
          <a:p>
            <a:pPr marL="342900" indent="-342900">
              <a:buAutoNum type="arabicParenR"/>
            </a:pPr>
            <a:r>
              <a:rPr lang="en-US" sz="1200" dirty="0"/>
              <a:t>Machine learning models could achieve moderate success (F1 ~0.72) in predicting credit card tipping behavior based on available features. </a:t>
            </a:r>
          </a:p>
          <a:p>
            <a:pPr marL="342900" indent="-342900">
              <a:buAutoNum type="arabicParenR"/>
            </a:pPr>
            <a:r>
              <a:rPr lang="en-US" sz="1200" dirty="0"/>
              <a:t>2) Factors like </a:t>
            </a:r>
            <a:r>
              <a:rPr lang="en-US" sz="1200" dirty="0" err="1"/>
              <a:t>VendorID</a:t>
            </a:r>
            <a:r>
              <a:rPr lang="en-US" sz="1200" dirty="0"/>
              <a:t>, </a:t>
            </a:r>
            <a:r>
              <a:rPr lang="en-US" sz="1200" dirty="0" err="1"/>
              <a:t>predicted_fare</a:t>
            </a:r>
            <a:r>
              <a:rPr lang="en-US" sz="1200" dirty="0"/>
              <a:t>, average trip duration/distance, and </a:t>
            </a:r>
            <a:r>
              <a:rPr lang="en-US" sz="1200" dirty="0" err="1"/>
              <a:t>passenger_count</a:t>
            </a:r>
            <a:r>
              <a:rPr lang="en-US" sz="1200" dirty="0"/>
              <a:t> were the strongest predictors in the Random Forest model [cite: Nuts 22.png]. </a:t>
            </a:r>
          </a:p>
          <a:p>
            <a:pPr marL="342900" indent="-342900">
              <a:buAutoNum type="arabicParenR"/>
            </a:pPr>
            <a:r>
              <a:rPr lang="en-US" sz="1200" dirty="0"/>
              <a:t>3) The model was more prone to predicting a generous tip when one wasn't given (False Positives) than missing an actual generous tip (False Negatives) [cite: Nuts 21.png]. </a:t>
            </a:r>
          </a:p>
          <a:p>
            <a:pPr marL="342900" indent="-342900">
              <a:buAutoNum type="arabicParenR"/>
            </a:pPr>
            <a:r>
              <a:rPr lang="en-US" sz="1200" dirty="0"/>
              <a:t>4) The most critical insight for stakeholders is that conclusions are strictly limited to credit card tips due to data bias, preventing reliable generalization or ethical deployment.</a:t>
            </a:r>
            <a:endParaRPr lang="en-MY" sz="1200"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408</Words>
  <Application>Microsoft Office PowerPoint</Application>
  <PresentationFormat>Custom</PresentationFormat>
  <Paragraphs>12</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vt:lpstr>
      <vt:lpstr>Work Sans</vt:lpstr>
      <vt:lpstr>Arial</vt:lpstr>
      <vt:lpstr>PT Sans Narrow</vt:lpstr>
      <vt:lpstr>Lato</vt:lpstr>
      <vt:lpstr>Calibri</vt:lpstr>
      <vt:lpstr>Roboto</vt:lpstr>
      <vt:lpstr>Google Sans SemiBold</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MSO4363</cp:lastModifiedBy>
  <cp:revision>3</cp:revision>
  <dcterms:modified xsi:type="dcterms:W3CDTF">2025-04-16T05:24:12Z</dcterms:modified>
</cp:coreProperties>
</file>